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5"/>
  </p:notesMasterIdLst>
  <p:sldIdLst>
    <p:sldId id="318" r:id="rId7"/>
    <p:sldId id="319" r:id="rId8"/>
    <p:sldId id="322" r:id="rId9"/>
    <p:sldId id="323" r:id="rId10"/>
    <p:sldId id="284" r:id="rId11"/>
    <p:sldId id="314" r:id="rId12"/>
    <p:sldId id="274" r:id="rId13"/>
    <p:sldId id="29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00"/>
  </p:normalViewPr>
  <p:slideViewPr>
    <p:cSldViewPr>
      <p:cViewPr>
        <p:scale>
          <a:sx n="67" d="100"/>
          <a:sy n="67" d="100"/>
        </p:scale>
        <p:origin x="-510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536D5-AFD2-4531-800C-A3C88ACC42A9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4C949-0144-4EE4-9B62-4D5375A1E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39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51F0643-67D5-47C3-827F-0227588F12E7}" type="slidenum">
              <a:rPr lang="ru-RU" altLang="ru-RU">
                <a:solidFill>
                  <a:prstClr val="black"/>
                </a:solidFill>
              </a:rPr>
              <a:pPr eaLnBrk="1" hangingPunct="1"/>
              <a:t>1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Ссылки на странице – переход к терминам. Возвращение к слайду – нажать на кнопку со стрелкой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575B9D-E298-4724-8A9E-ABA318EBEE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05192D-A926-4F29-8D3A-99DEF96F7F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207A8-0EAE-42AC-8ABB-3547C5EBEE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B9A50C1-E385-480E-961D-EF92F50270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DBAE1-3A1A-4164-B9F6-1B9F036708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56004-763C-4FBE-AD6A-D53E304AD9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18537-964F-4CDC-BC33-2C1CFE9686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51246-7C87-4FA6-9385-EB295B4280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E42E7-169A-4064-8364-AD553543F9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75009-A90D-4A00-AA99-2AB0776126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FA3FEB-A407-4150-89D3-461EE1E7B4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1AB1A-3540-4C15-8B85-2EEBC8C9B7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E19B7-F129-4932-8E09-C8CD04596D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63C1D-3CCF-42E7-88F9-9D5EA91947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EA641-C4BA-485D-91FB-853BA38162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83D8-9DCA-4A5A-BEED-8F8B771569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52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9EBCC-FBA3-49B3-9BF7-A3D4946AAC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864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B3D99-0D44-43B5-BC0B-170D45E97C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04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29BAD-C595-45B1-A290-BE8987B7DD7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161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681C7-5C39-4469-8AAE-68527A5D1A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29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05D32-D0CE-4D32-9526-20F7EF4D64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736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A09D4-D7E4-4DB0-AB58-31FF54CFE93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8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16A5A-2A3D-4EEE-A8F7-D96E9A8CF1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593D4-9320-4E88-BBE7-0C0C295DB65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040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D914A-BE5A-40E4-ACAF-1C88844126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742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20825-A439-4FCD-A60F-A82A88BE589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018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F9618-63C9-4B06-906F-D19CC4D5259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468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83D8-9DCA-4A5A-BEED-8F8B771569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881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9EBCC-FBA3-49B3-9BF7-A3D4946AAC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44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B3D99-0D44-43B5-BC0B-170D45E97C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2357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29BAD-C595-45B1-A290-BE8987B7DD7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649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681C7-5C39-4469-8AAE-68527A5D1A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003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05D32-D0CE-4D32-9526-20F7EF4D64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7D2BF-4FCE-4434-9846-2ABA8F169C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A09D4-D7E4-4DB0-AB58-31FF54CFE93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761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593D4-9320-4E88-BBE7-0C0C295DB65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619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D914A-BE5A-40E4-ACAF-1C88844126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0669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20825-A439-4FCD-A60F-A82A88BE589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071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F9618-63C9-4B06-906F-D19CC4D5259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91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83D8-9DCA-4A5A-BEED-8F8B771569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893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9EBCC-FBA3-49B3-9BF7-A3D4946AAC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4619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B3D99-0D44-43B5-BC0B-170D45E97C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7229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29BAD-C595-45B1-A290-BE8987B7DD7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9352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681C7-5C39-4469-8AAE-68527A5D1A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661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A887B-FA8C-4DD1-90C2-80F7D898BF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05D32-D0CE-4D32-9526-20F7EF4D64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274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A09D4-D7E4-4DB0-AB58-31FF54CFE93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6899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593D4-9320-4E88-BBE7-0C0C295DB65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4520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D914A-BE5A-40E4-ACAF-1C88844126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554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20825-A439-4FCD-A60F-A82A88BE589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2279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F9618-63C9-4B06-906F-D19CC4D5259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6774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83D8-9DCA-4A5A-BEED-8F8B771569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497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9EBCC-FBA3-49B3-9BF7-A3D4946AAC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6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B3D99-0D44-43B5-BC0B-170D45E97C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6077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29BAD-C595-45B1-A290-BE8987B7DD7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9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D32CA-C51B-4019-B570-7C33E24B2F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681C7-5C39-4469-8AAE-68527A5D1A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6154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05D32-D0CE-4D32-9526-20F7EF4D64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64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A09D4-D7E4-4DB0-AB58-31FF54CFE93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111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593D4-9320-4E88-BBE7-0C0C295DB65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270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D914A-BE5A-40E4-ACAF-1C88844126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838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20825-A439-4FCD-A60F-A82A88BE589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2085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F9618-63C9-4B06-906F-D19CC4D5259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1A5291-0E32-463E-A6B1-D6D5B7DC81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00A2A-1710-4B3E-92E4-F3BB75EE02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0246D2-66DB-4432-B3A9-512F4C5798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9B0545A-1D28-47D0-9F8E-206D7089B10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83849E8-CB30-42FC-B537-7305CF27C0D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48909A37-0E5A-4E77-903A-387F19DB40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2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48909A37-0E5A-4E77-903A-387F19DB40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94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48909A37-0E5A-4E77-903A-387F19DB40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39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48909A37-0E5A-4E77-903A-387F19DB40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00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-603250"/>
            <a:ext cx="7772400" cy="24796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latin typeface="+mn-lt"/>
              </a:rPr>
              <a:t>Профессиональный стандарт в сфере образования </a:t>
            </a:r>
          </a:p>
        </p:txBody>
      </p:sp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2032000" y="5413375"/>
            <a:ext cx="4537075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800" i="1" dirty="0" smtClean="0">
                <a:solidFill>
                  <a:srgbClr val="FF0000"/>
                </a:solidFill>
                <a:latin typeface="Verdana"/>
                <a:cs typeface="Times New Roman" pitchFamily="18" charset="0"/>
              </a:rPr>
              <a:t> </a:t>
            </a:r>
            <a:endParaRPr lang="ru-RU" altLang="ru-RU" sz="1800" i="1" dirty="0" smtClean="0">
              <a:solidFill>
                <a:srgbClr val="FF0000"/>
              </a:solidFill>
              <a:latin typeface="Verdana"/>
            </a:endParaRPr>
          </a:p>
        </p:txBody>
      </p:sp>
      <p:pic>
        <p:nvPicPr>
          <p:cNvPr id="3076" name="Picture 4" descr="C:\Users\Tamara\Desktop\ПСП 15\CHto-predstavlyayut-soboj-distantsionnye-kursy-po-menedzhmentu-v-obrazovan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2060575"/>
            <a:ext cx="508000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38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413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Профессиональные стандарты в сфере образования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1484313"/>
            <a:ext cx="8435975" cy="4897437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rgbClr val="0000CC"/>
                </a:solidFill>
              </a:rPr>
              <a:t>Педагог</a:t>
            </a:r>
            <a:r>
              <a:rPr lang="ru-RU" sz="1800" b="1" dirty="0" smtClean="0"/>
              <a:t> (воспитатель, учитель) - пед.деятельность в сфере дошкольного, начального, общего, среднего общего образования) </a:t>
            </a:r>
            <a:r>
              <a:rPr lang="ru-RU" sz="1600" b="1" dirty="0" smtClean="0">
                <a:solidFill>
                  <a:srgbClr val="0000CC"/>
                </a:solidFill>
              </a:rPr>
              <a:t>Основание: </a:t>
            </a:r>
            <a:r>
              <a:rPr lang="ru-RU" sz="1600" i="1" dirty="0" smtClean="0">
                <a:solidFill>
                  <a:srgbClr val="0000CC"/>
                </a:solidFill>
              </a:rPr>
              <a:t>Приказ Минтруда и соцзащиты РФ от 18.10.2013 № 544н с изменениями и дополнениями от 25.12.2014; 5.08.2016 «Об утверждении профстандарта «Педагог» – пед.деятельность в сфере дошкольного, начального, общего и среднего общего образования (воспитатель, учитель)»</a:t>
            </a:r>
          </a:p>
          <a:p>
            <a:pPr algn="just"/>
            <a:r>
              <a:rPr lang="ru-RU" sz="1800" b="1" dirty="0" smtClean="0">
                <a:solidFill>
                  <a:srgbClr val="0000CC"/>
                </a:solidFill>
              </a:rPr>
              <a:t>Педаг-психолог</a:t>
            </a:r>
            <a:r>
              <a:rPr lang="ru-RU" sz="1800" b="1" dirty="0" smtClean="0"/>
              <a:t> (психолог в сфере образования) </a:t>
            </a:r>
            <a:r>
              <a:rPr lang="ru-RU" sz="1600" b="1" dirty="0" smtClean="0">
                <a:solidFill>
                  <a:srgbClr val="0000CC"/>
                </a:solidFill>
              </a:rPr>
              <a:t>Основание: </a:t>
            </a:r>
            <a:r>
              <a:rPr lang="ru-RU" sz="1600" i="1" dirty="0" smtClean="0">
                <a:solidFill>
                  <a:srgbClr val="0000CC"/>
                </a:solidFill>
              </a:rPr>
              <a:t>Приказ Минтруда и соцзащиты РФ от 24.07.2015 № 514н «Об утверждении проф.стандарта «Педагог-психолог»</a:t>
            </a:r>
            <a:endParaRPr lang="ru-RU" sz="1600" b="1" dirty="0" smtClean="0">
              <a:solidFill>
                <a:srgbClr val="0000CC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00CC"/>
                </a:solidFill>
              </a:rPr>
              <a:t>Педагог дополнительного образования </a:t>
            </a:r>
            <a:r>
              <a:rPr lang="ru-RU" sz="1800" b="1" dirty="0" smtClean="0"/>
              <a:t>детей и взрослых </a:t>
            </a:r>
            <a:r>
              <a:rPr lang="ru-RU" sz="1600" b="1" dirty="0" smtClean="0">
                <a:solidFill>
                  <a:srgbClr val="0000CC"/>
                </a:solidFill>
              </a:rPr>
              <a:t>Основание: </a:t>
            </a:r>
            <a:r>
              <a:rPr lang="ru-RU" sz="1600" i="1" dirty="0" smtClean="0">
                <a:solidFill>
                  <a:srgbClr val="0000CC"/>
                </a:solidFill>
              </a:rPr>
              <a:t>Приказ Минтруда и соцзащиты РФ от 08.09..2015 № 613н «Об утверждении проф.стандарта «Педагог доп.образования детей и взрослых»</a:t>
            </a:r>
            <a:endParaRPr lang="ru-RU" sz="1600" b="1" dirty="0" smtClean="0"/>
          </a:p>
          <a:p>
            <a:pPr algn="just"/>
            <a:r>
              <a:rPr lang="ru-RU" sz="1800" b="1" dirty="0" smtClean="0">
                <a:solidFill>
                  <a:srgbClr val="0000CC"/>
                </a:solidFill>
              </a:rPr>
              <a:t>Педагог проф.обучения, проф.образования </a:t>
            </a:r>
            <a:r>
              <a:rPr lang="ru-RU" sz="1800" b="1" dirty="0" smtClean="0"/>
              <a:t>и доп.образования</a:t>
            </a:r>
          </a:p>
          <a:p>
            <a:pPr algn="just"/>
            <a:r>
              <a:rPr lang="ru-RU" sz="1800" b="1" dirty="0" smtClean="0">
                <a:solidFill>
                  <a:srgbClr val="0000CC"/>
                </a:solidFill>
              </a:rPr>
              <a:t>Специалист</a:t>
            </a:r>
            <a:r>
              <a:rPr lang="ru-RU" sz="1800" b="1" dirty="0" smtClean="0"/>
              <a:t> в области воспитания</a:t>
            </a:r>
          </a:p>
          <a:p>
            <a:pPr algn="just"/>
            <a:endParaRPr lang="ru-RU" sz="2400" b="1" dirty="0" smtClean="0"/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35808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350" y="420688"/>
            <a:ext cx="9144000" cy="8318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latin typeface="Arial" charset="0"/>
              </a:rPr>
              <a:t>     </a:t>
            </a:r>
            <a:r>
              <a:rPr lang="ru-RU" altLang="ru-RU" sz="2400" b="1" dirty="0" smtClean="0">
                <a:solidFill>
                  <a:srgbClr val="FF0000"/>
                </a:solidFill>
                <a:latin typeface="Verdana"/>
              </a:rPr>
              <a:t>Содержание профессионального стандарта педагога</a:t>
            </a:r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468313" y="1230313"/>
            <a:ext cx="867568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7188" indent="-357188">
              <a:defRPr/>
            </a:pPr>
            <a:endParaRPr lang="ru-RU" altLang="ru-RU" sz="2400" b="1" dirty="0">
              <a:solidFill>
                <a:srgbClr val="000000"/>
              </a:solidFill>
              <a:latin typeface="Verdana"/>
            </a:endParaRPr>
          </a:p>
          <a:p>
            <a:pPr marL="357188" indent="-357188">
              <a:buFont typeface="Wingdings" pitchFamily="2" charset="2"/>
              <a:buChar char="ü"/>
              <a:defRPr/>
            </a:pP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Часть первая: </a:t>
            </a:r>
            <a:r>
              <a:rPr lang="ru-RU" altLang="ru-RU" sz="2400" b="1" u="sng" dirty="0">
                <a:solidFill>
                  <a:srgbClr val="000000"/>
                </a:solidFill>
                <a:latin typeface="Verdana"/>
              </a:rPr>
              <a:t>обучение</a:t>
            </a:r>
          </a:p>
          <a:p>
            <a:pPr marL="357188" indent="-357188">
              <a:buFont typeface="Wingdings" pitchFamily="2" charset="2"/>
              <a:buChar char="ü"/>
              <a:defRPr/>
            </a:pP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Часть вторая: </a:t>
            </a:r>
            <a:r>
              <a:rPr lang="ru-RU" altLang="ru-RU" sz="2400" b="1" u="sng" dirty="0">
                <a:solidFill>
                  <a:srgbClr val="000000"/>
                </a:solidFill>
                <a:latin typeface="Verdana"/>
              </a:rPr>
              <a:t>воспитательная работа</a:t>
            </a:r>
          </a:p>
          <a:p>
            <a:pPr marL="357188" indent="-357188">
              <a:buFont typeface="Wingdings" pitchFamily="2" charset="2"/>
              <a:buChar char="ü"/>
              <a:defRPr/>
            </a:pP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Часть третья: </a:t>
            </a:r>
            <a:r>
              <a:rPr lang="ru-RU" altLang="ru-RU" sz="2400" b="1" u="sng" dirty="0">
                <a:solidFill>
                  <a:srgbClr val="000000"/>
                </a:solidFill>
                <a:latin typeface="Verdana"/>
              </a:rPr>
              <a:t>развитие </a:t>
            </a: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(</a:t>
            </a:r>
            <a:r>
              <a:rPr lang="ru-RU" altLang="ru-RU" sz="2400" b="1" i="1" dirty="0">
                <a:solidFill>
                  <a:srgbClr val="000000"/>
                </a:solidFill>
                <a:latin typeface="Verdana"/>
              </a:rPr>
              <a:t>личностные качества и профессиональные компетенции, необходимые для осуществления развивающей деятельности</a:t>
            </a: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)</a:t>
            </a:r>
          </a:p>
          <a:p>
            <a:pPr marL="357188" indent="-357188">
              <a:buFont typeface="Wingdings" pitchFamily="2" charset="2"/>
              <a:buChar char="ü"/>
              <a:defRPr/>
            </a:pP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Часть четвертая: </a:t>
            </a:r>
            <a:r>
              <a:rPr lang="ru-RU" altLang="ru-RU" sz="2400" b="1" u="sng" dirty="0">
                <a:solidFill>
                  <a:srgbClr val="000000"/>
                </a:solidFill>
                <a:latin typeface="Verdana"/>
              </a:rPr>
              <a:t>профессиональные компетенции педагога</a:t>
            </a: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, отражающие специфику работы</a:t>
            </a:r>
          </a:p>
          <a:p>
            <a:pPr marL="357188" indent="-357188">
              <a:buFont typeface="Wingdings" pitchFamily="2" charset="2"/>
              <a:buChar char="ü"/>
              <a:defRPr/>
            </a:pP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Часть пятая: </a:t>
            </a:r>
            <a:r>
              <a:rPr lang="ru-RU" altLang="ru-RU" sz="2400" b="1" u="sng" dirty="0">
                <a:solidFill>
                  <a:srgbClr val="000000"/>
                </a:solidFill>
                <a:latin typeface="Verdana"/>
              </a:rPr>
              <a:t>профессиональные компетенции педагога дошкольного образования </a:t>
            </a:r>
            <a:r>
              <a:rPr lang="ru-RU" altLang="ru-RU" sz="2400" b="1" dirty="0">
                <a:solidFill>
                  <a:srgbClr val="000000"/>
                </a:solidFill>
                <a:latin typeface="Verdana"/>
              </a:rPr>
              <a:t>(воспитателя), отражающие специфику работы на дошкольном уровне образования</a:t>
            </a:r>
            <a:endParaRPr lang="ru-RU" alt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25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" name="AutoShape 20"/>
          <p:cNvSpPr>
            <a:spLocks noChangeArrowheads="1"/>
          </p:cNvSpPr>
          <p:nvPr/>
        </p:nvSpPr>
        <p:spPr bwMode="auto">
          <a:xfrm>
            <a:off x="1116013" y="1484313"/>
            <a:ext cx="7200900" cy="1514475"/>
          </a:xfrm>
          <a:prstGeom prst="roundRect">
            <a:avLst>
              <a:gd name="adj" fmla="val 34972"/>
            </a:avLst>
          </a:prstGeom>
          <a:solidFill>
            <a:srgbClr val="CCFFCC">
              <a:alpha val="14117"/>
            </a:srgbClr>
          </a:solidFill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987675" y="260350"/>
            <a:ext cx="4691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latin typeface="Verdana" pitchFamily="34" charset="0"/>
              </a:rPr>
              <a:t>Область применения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924300" y="1484313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smtClean="0">
                <a:solidFill>
                  <a:srgbClr val="000000"/>
                </a:solidFill>
                <a:latin typeface="Verdana" pitchFamily="34" charset="0"/>
              </a:rPr>
              <a:t>Сфера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258888" y="1989138"/>
            <a:ext cx="2035175" cy="457200"/>
          </a:xfrm>
          <a:prstGeom prst="rect">
            <a:avLst/>
          </a:prstGeom>
          <a:solidFill>
            <a:srgbClr val="FFCC99">
              <a:alpha val="4705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smtClean="0">
                <a:solidFill>
                  <a:srgbClr val="000000"/>
                </a:solidFill>
                <a:latin typeface="Verdana" pitchFamily="34" charset="0"/>
              </a:rPr>
              <a:t>дошкольного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3492500" y="1989138"/>
            <a:ext cx="1806575" cy="457200"/>
          </a:xfrm>
          <a:prstGeom prst="rect">
            <a:avLst/>
          </a:prstGeom>
          <a:solidFill>
            <a:srgbClr val="CCFFCC">
              <a:alpha val="4784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smtClean="0">
                <a:solidFill>
                  <a:srgbClr val="000000"/>
                </a:solidFill>
                <a:latin typeface="Verdana" pitchFamily="34" charset="0"/>
              </a:rPr>
              <a:t>начального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5508625" y="1989138"/>
            <a:ext cx="2627313" cy="457200"/>
          </a:xfrm>
          <a:prstGeom prst="rect">
            <a:avLst/>
          </a:prstGeom>
          <a:solidFill>
            <a:srgbClr val="99CCFF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smtClean="0">
                <a:solidFill>
                  <a:srgbClr val="000000"/>
                </a:solidFill>
                <a:latin typeface="Verdana" pitchFamily="34" charset="0"/>
              </a:rPr>
              <a:t>общего среднего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492500" y="2492375"/>
            <a:ext cx="2012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smtClean="0">
                <a:solidFill>
                  <a:srgbClr val="000000"/>
                </a:solidFill>
                <a:latin typeface="Verdana" pitchFamily="34" charset="0"/>
              </a:rPr>
              <a:t>образования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3214688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smtClean="0">
                <a:solidFill>
                  <a:srgbClr val="000000"/>
                </a:solidFill>
                <a:latin typeface="Verdana" pitchFamily="34" charset="0"/>
              </a:rPr>
              <a:t>  </a:t>
            </a:r>
            <a:r>
              <a:rPr lang="ru-RU" altLang="ru-RU" sz="2000" smtClean="0">
                <a:solidFill>
                  <a:srgbClr val="000000"/>
                </a:solidFill>
                <a:latin typeface="Verdana" pitchFamily="34" charset="0"/>
              </a:rPr>
              <a:t>Профессиональный стандарт педагога может применяться:</a:t>
            </a: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323850" y="3863975"/>
            <a:ext cx="2735263" cy="2519363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C0C0C0"/>
            </a:solidFill>
            <a:prstDash val="sysDot"/>
            <a:miter lim="800000"/>
            <a:headEnd/>
            <a:tailEnd/>
          </a:ln>
        </p:spPr>
        <p:txBody>
          <a:bodyPr lIns="90000" tIns="10800" rIns="90000" bIns="10800"/>
          <a:lstStyle/>
          <a:p>
            <a:pPr algn="ctr">
              <a:lnSpc>
                <a:spcPct val="80000"/>
              </a:lnSpc>
            </a:pPr>
            <a:r>
              <a:rPr lang="ru-RU" altLang="ru-RU" sz="2200" b="1" dirty="0" smtClean="0">
                <a:solidFill>
                  <a:srgbClr val="000000"/>
                </a:solidFill>
              </a:rPr>
              <a:t>при приеме на работу</a:t>
            </a:r>
            <a:r>
              <a:rPr lang="ru-RU" altLang="ru-RU" sz="2200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altLang="ru-RU" sz="2200" dirty="0" smtClean="0">
                <a:solidFill>
                  <a:srgbClr val="000000"/>
                </a:solidFill>
              </a:rPr>
              <a:t>в общеобразова-тельное учрежде-ние на должность «педагог»</a:t>
            </a: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6227763" y="4365625"/>
            <a:ext cx="2663825" cy="2016125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C0C0C0"/>
            </a:solidFill>
            <a:prstDash val="sysDot"/>
            <a:miter lim="800000"/>
            <a:headEnd/>
            <a:tailEnd/>
          </a:ln>
        </p:spPr>
        <p:txBody>
          <a:bodyPr lIns="90000" tIns="10800" rIns="90000" bIns="10800"/>
          <a:lstStyle/>
          <a:p>
            <a:pPr>
              <a:lnSpc>
                <a:spcPct val="80000"/>
              </a:lnSpc>
            </a:pPr>
            <a:r>
              <a:rPr lang="ru-RU" altLang="ru-RU" sz="2200" i="1" smtClean="0">
                <a:solidFill>
                  <a:srgbClr val="000000"/>
                </a:solidFill>
              </a:rPr>
              <a:t>самими образова-тельными орга-низациями</a:t>
            </a:r>
            <a:r>
              <a:rPr lang="ru-RU" altLang="ru-RU" sz="2200" smtClean="0">
                <a:solidFill>
                  <a:srgbClr val="000000"/>
                </a:solidFill>
              </a:rPr>
              <a:t>, в случае предостав-ления им соот-ветствующих пол-номочий</a:t>
            </a: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3276600" y="4365625"/>
            <a:ext cx="2663825" cy="2016125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C0C0C0"/>
            </a:solidFill>
            <a:prstDash val="sysDot"/>
            <a:miter lim="800000"/>
            <a:headEnd/>
            <a:tailEnd/>
          </a:ln>
        </p:spPr>
        <p:txBody>
          <a:bodyPr lIns="90000" tIns="10800" rIns="90000" bIns="10800"/>
          <a:lstStyle/>
          <a:p>
            <a:pPr>
              <a:lnSpc>
                <a:spcPct val="80000"/>
              </a:lnSpc>
            </a:pPr>
            <a:r>
              <a:rPr lang="ru-RU" altLang="ru-RU" sz="2200" i="1" smtClean="0">
                <a:solidFill>
                  <a:srgbClr val="000000"/>
                </a:solidFill>
              </a:rPr>
              <a:t>региональными органами</a:t>
            </a:r>
            <a:r>
              <a:rPr lang="ru-RU" altLang="ru-RU" sz="2200" smtClean="0">
                <a:solidFill>
                  <a:srgbClr val="000000"/>
                </a:solidFill>
              </a:rPr>
              <a:t> испол-нительной власти, осуществляющи-ми управление в сфере образова-ния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395288" y="3071813"/>
            <a:ext cx="828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3276600" y="3860800"/>
            <a:ext cx="5616575" cy="360363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C0C0C0"/>
            </a:solidFill>
            <a:prstDash val="sysDot"/>
            <a:miter lim="800000"/>
            <a:headEnd/>
            <a:tailEnd/>
          </a:ln>
        </p:spPr>
        <p:txBody>
          <a:bodyPr lIns="90000" tIns="10800" rIns="90000" bIns="10800"/>
          <a:lstStyle/>
          <a:p>
            <a:pPr algn="ctr">
              <a:lnSpc>
                <a:spcPct val="80000"/>
              </a:lnSpc>
            </a:pPr>
            <a:r>
              <a:rPr lang="ru-RU" altLang="ru-RU" sz="2200" b="1" dirty="0" smtClean="0">
                <a:solidFill>
                  <a:srgbClr val="000000"/>
                </a:solidFill>
              </a:rPr>
              <a:t>при проведении аттестации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403319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" grpId="0" animBg="1"/>
      <p:bldP spid="7172" grpId="0"/>
      <p:bldP spid="7173" grpId="0" animBg="1"/>
      <p:bldP spid="7174" grpId="0" animBg="1"/>
      <p:bldP spid="7175" grpId="0" animBg="1"/>
      <p:bldP spid="7176" grpId="0"/>
      <p:bldP spid="7177" grpId="0"/>
      <p:bldP spid="7184" grpId="0" animBg="1"/>
      <p:bldP spid="7185" grpId="0" animBg="1"/>
      <p:bldP spid="7186" grpId="0" animBg="1"/>
      <p:bldP spid="7187" grpId="0" animBg="1"/>
      <p:bldP spid="71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08615" cy="1143000"/>
          </a:xfrm>
        </p:spPr>
        <p:txBody>
          <a:bodyPr/>
          <a:lstStyle/>
          <a:p>
            <a:pPr algn="ctr"/>
            <a:r>
              <a:rPr lang="ru-RU" sz="2800" b="1" i="1" dirty="0" smtClean="0">
                <a:latin typeface="Georgia" panose="02040502050405020303" pitchFamily="18" charset="0"/>
              </a:rPr>
              <a:t>Современные требования к компетентности педагога</a:t>
            </a:r>
            <a:endParaRPr lang="ru-RU" sz="2800" b="1" i="1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1988840"/>
            <a:ext cx="7848872" cy="413732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компетентным в вопросах организации и содержания деятельности по следующим направлениям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-образовательной;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–методической;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социально–педагогической.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1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668"/>
            <a:ext cx="9144000" cy="668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92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Мои документы\Мои рисунки\Садик\post-50343-1263738910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45720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 со стрелкой влево 4"/>
          <p:cNvSpPr/>
          <p:nvPr/>
        </p:nvSpPr>
        <p:spPr>
          <a:xfrm>
            <a:off x="5143504" y="428604"/>
            <a:ext cx="3714776" cy="1571636"/>
          </a:xfrm>
          <a:prstGeom prst="leftArrowCallout">
            <a:avLst>
              <a:gd name="adj1" fmla="val 39187"/>
              <a:gd name="adj2" fmla="val 25000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У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мение ориентироваться в информационных потоках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2357422" y="285728"/>
            <a:ext cx="2714644" cy="1143008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О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сваивать новые технологии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Выноска со стрелкой влево 6"/>
          <p:cNvSpPr/>
          <p:nvPr/>
        </p:nvSpPr>
        <p:spPr>
          <a:xfrm>
            <a:off x="5000628" y="4857760"/>
            <a:ext cx="3857652" cy="1571636"/>
          </a:xfrm>
          <a:prstGeom prst="leftArrowCallout">
            <a:avLst>
              <a:gd name="adj1" fmla="val 40448"/>
              <a:gd name="adj2" fmla="val 25000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И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скать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 и использовать недостающие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знания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Выноска со стрелкой влево 7"/>
          <p:cNvSpPr/>
          <p:nvPr/>
        </p:nvSpPr>
        <p:spPr>
          <a:xfrm>
            <a:off x="5143504" y="2285992"/>
            <a:ext cx="3714744" cy="2286016"/>
          </a:xfrm>
          <a:prstGeom prst="leftArrowCallout">
            <a:avLst>
              <a:gd name="adj1" fmla="val 40566"/>
              <a:gd name="adj2" fmla="val 24310"/>
              <a:gd name="adj3" fmla="val 38103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Обладать такими качествами: </a:t>
            </a: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Универсальность мышления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Мобильность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Динамизм</a:t>
            </a:r>
          </a:p>
          <a:p>
            <a:pPr algn="ctr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2071670" y="5000636"/>
            <a:ext cx="2714644" cy="1285884"/>
          </a:xfrm>
          <a:prstGeom prst="upArrowCallout">
            <a:avLst>
              <a:gd name="adj1" fmla="val 25038"/>
              <a:gd name="adj2" fmla="val 25000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С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амообразовываться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086" y="204920"/>
            <a:ext cx="4555093" cy="586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ДИАГНОСТИЧЕСКИЙ БЛОК</a:t>
            </a:r>
            <a:endParaRPr lang="ru-RU" sz="240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029948"/>
              </p:ext>
            </p:extLst>
          </p:nvPr>
        </p:nvGraphicFramePr>
        <p:xfrm>
          <a:off x="134380" y="797011"/>
          <a:ext cx="8686091" cy="231087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773324"/>
                <a:gridCol w="1224136"/>
                <a:gridCol w="2592288"/>
                <a:gridCol w="1384569"/>
                <a:gridCol w="1711774"/>
              </a:tblGrid>
              <a:tr h="90879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 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ПЕДАГОГ</a:t>
                      </a: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 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 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СРЕДА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78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Индивидуальные особенности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Личные особенности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владение педагогическими технологиями 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Ресурсы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условия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957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Поиск внутренних резервов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Aharoni" pitchFamily="2" charset="-79"/>
                        </a:rPr>
                        <a:t>Поиск внутренних и внешних резервов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Aharoni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54233"/>
              </p:ext>
            </p:extLst>
          </p:nvPr>
        </p:nvGraphicFramePr>
        <p:xfrm>
          <a:off x="179512" y="3861048"/>
          <a:ext cx="8640960" cy="183327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55995"/>
                <a:gridCol w="1555995"/>
                <a:gridCol w="2301144"/>
                <a:gridCol w="1433245"/>
                <a:gridCol w="1794581"/>
              </a:tblGrid>
              <a:tr h="800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Научные подходы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91" marR="683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Принципы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91" marR="683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Направления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91" marR="683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Организационно-педагогические условия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91" marR="683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Программа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91" marR="683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608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Оформление ведущих идей, определяющих стратегию действий, направленных на осуществление профессионального роста членов педагогического коллектива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91" marR="683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8065" y="3342290"/>
            <a:ext cx="4275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КОНЦЕПТУАЛЬНЫЙ БЛОК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0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ind_0011_slide">
  <a:themeElements>
    <a:clrScheme name="Тема Office 2">
      <a:dk1>
        <a:srgbClr val="000000"/>
      </a:dk1>
      <a:lt1>
        <a:srgbClr val="A9CFC0"/>
      </a:lt1>
      <a:dk2>
        <a:srgbClr val="000000"/>
      </a:dk2>
      <a:lt2>
        <a:srgbClr val="A8A8A8"/>
      </a:lt2>
      <a:accent1>
        <a:srgbClr val="596B2E"/>
      </a:accent1>
      <a:accent2>
        <a:srgbClr val="2E386B"/>
      </a:accent2>
      <a:accent3>
        <a:srgbClr val="D1E4DC"/>
      </a:accent3>
      <a:accent4>
        <a:srgbClr val="000000"/>
      </a:accent4>
      <a:accent5>
        <a:srgbClr val="B5BAAD"/>
      </a:accent5>
      <a:accent6>
        <a:srgbClr val="293260"/>
      </a:accent6>
      <a:hlink>
        <a:srgbClr val="2E6B53"/>
      </a:hlink>
      <a:folHlink>
        <a:srgbClr val="2E516B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89C3B"/>
        </a:accent1>
        <a:accent2>
          <a:srgbClr val="4D806B"/>
        </a:accent2>
        <a:accent3>
          <a:srgbClr val="D1E4DC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596B2E"/>
        </a:accent1>
        <a:accent2>
          <a:srgbClr val="2E386B"/>
        </a:accent2>
        <a:accent3>
          <a:srgbClr val="D1E4DC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C5014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B652E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89C3B"/>
        </a:accent1>
        <a:accent2>
          <a:srgbClr val="4D806B"/>
        </a:accent2>
        <a:accent3>
          <a:srgbClr val="FFFFFF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96B2E"/>
        </a:accent1>
        <a:accent2>
          <a:srgbClr val="2E386B"/>
        </a:accent2>
        <a:accent3>
          <a:srgbClr val="FFFFFF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C5014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52E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A9CFC0"/>
      </a:lt1>
      <a:dk2>
        <a:srgbClr val="000000"/>
      </a:dk2>
      <a:lt2>
        <a:srgbClr val="A8A8A8"/>
      </a:lt2>
      <a:accent1>
        <a:srgbClr val="596B2E"/>
      </a:accent1>
      <a:accent2>
        <a:srgbClr val="2E386B"/>
      </a:accent2>
      <a:accent3>
        <a:srgbClr val="D1E4DC"/>
      </a:accent3>
      <a:accent4>
        <a:srgbClr val="000000"/>
      </a:accent4>
      <a:accent5>
        <a:srgbClr val="B5BAAD"/>
      </a:accent5>
      <a:accent6>
        <a:srgbClr val="293260"/>
      </a:accent6>
      <a:hlink>
        <a:srgbClr val="2E6B53"/>
      </a:hlink>
      <a:folHlink>
        <a:srgbClr val="2E516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89C3B"/>
        </a:accent1>
        <a:accent2>
          <a:srgbClr val="4D806B"/>
        </a:accent2>
        <a:accent3>
          <a:srgbClr val="D1E4DC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596B2E"/>
        </a:accent1>
        <a:accent2>
          <a:srgbClr val="2E386B"/>
        </a:accent2>
        <a:accent3>
          <a:srgbClr val="D1E4DC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C5014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B652E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89C3B"/>
        </a:accent1>
        <a:accent2>
          <a:srgbClr val="4D806B"/>
        </a:accent2>
        <a:accent3>
          <a:srgbClr val="FFFFFF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96B2E"/>
        </a:accent1>
        <a:accent2>
          <a:srgbClr val="2E386B"/>
        </a:accent2>
        <a:accent3>
          <a:srgbClr val="FFFFFF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C5014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52E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Уровень">
  <a:themeElements>
    <a:clrScheme name="Уровень 7">
      <a:dk1>
        <a:srgbClr val="000000"/>
      </a:dk1>
      <a:lt1>
        <a:srgbClr val="FFFFFF"/>
      </a:lt1>
      <a:dk2>
        <a:srgbClr val="CC3300"/>
      </a:dk2>
      <a:lt2>
        <a:srgbClr val="66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CC9900"/>
      </a:hlink>
      <a:folHlink>
        <a:srgbClr val="996633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Уровень">
  <a:themeElements>
    <a:clrScheme name="Уровень 7">
      <a:dk1>
        <a:srgbClr val="000000"/>
      </a:dk1>
      <a:lt1>
        <a:srgbClr val="FFFFFF"/>
      </a:lt1>
      <a:dk2>
        <a:srgbClr val="CC3300"/>
      </a:dk2>
      <a:lt2>
        <a:srgbClr val="66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CC9900"/>
      </a:hlink>
      <a:folHlink>
        <a:srgbClr val="996633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Уровень">
  <a:themeElements>
    <a:clrScheme name="Уровень 7">
      <a:dk1>
        <a:srgbClr val="000000"/>
      </a:dk1>
      <a:lt1>
        <a:srgbClr val="FFFFFF"/>
      </a:lt1>
      <a:dk2>
        <a:srgbClr val="CC3300"/>
      </a:dk2>
      <a:lt2>
        <a:srgbClr val="66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CC9900"/>
      </a:hlink>
      <a:folHlink>
        <a:srgbClr val="996633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Уровень">
  <a:themeElements>
    <a:clrScheme name="Уровень 7">
      <a:dk1>
        <a:srgbClr val="000000"/>
      </a:dk1>
      <a:lt1>
        <a:srgbClr val="FFFFFF"/>
      </a:lt1>
      <a:dk2>
        <a:srgbClr val="CC3300"/>
      </a:dk2>
      <a:lt2>
        <a:srgbClr val="66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CC9900"/>
      </a:hlink>
      <a:folHlink>
        <a:srgbClr val="996633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ind_0011_slide</Template>
  <TotalTime>1018</TotalTime>
  <Words>358</Words>
  <Application>Microsoft Office PowerPoint</Application>
  <PresentationFormat>Экран (4:3)</PresentationFormat>
  <Paragraphs>70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ind_0011_slide</vt:lpstr>
      <vt:lpstr>1_Default Design</vt:lpstr>
      <vt:lpstr>Уровень</vt:lpstr>
      <vt:lpstr>1_Уровень</vt:lpstr>
      <vt:lpstr>2_Уровень</vt:lpstr>
      <vt:lpstr>3_Уровень</vt:lpstr>
      <vt:lpstr>Профессиональный стандарт в сфере образования </vt:lpstr>
      <vt:lpstr>  Профессиональные стандарты в сфере образования</vt:lpstr>
      <vt:lpstr>Презентация PowerPoint</vt:lpstr>
      <vt:lpstr>Презентация PowerPoint</vt:lpstr>
      <vt:lpstr>Современные требования к компетентности педагога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профессиональной компетентности педагогов дошкольного образовательного учреждения</dc:title>
  <dc:creator>Пользователь</dc:creator>
  <cp:lastModifiedBy>1</cp:lastModifiedBy>
  <cp:revision>97</cp:revision>
  <dcterms:created xsi:type="dcterms:W3CDTF">2013-02-03T14:30:49Z</dcterms:created>
  <dcterms:modified xsi:type="dcterms:W3CDTF">2019-11-15T14:35:23Z</dcterms:modified>
</cp:coreProperties>
</file>